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2" r:id="rId6"/>
    <p:sldId id="263" r:id="rId7"/>
    <p:sldId id="266" r:id="rId8"/>
    <p:sldId id="268" r:id="rId9"/>
    <p:sldId id="269" r:id="rId10"/>
    <p:sldId id="275" r:id="rId11"/>
    <p:sldId id="273" r:id="rId12"/>
    <p:sldId id="25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CAC5EE-68FF-81BC-3D27-A57E2A71BAED}" v="138" dt="2024-12-13T17:45:48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176"/>
  </p:normalViewPr>
  <p:slideViewPr>
    <p:cSldViewPr snapToGrid="0">
      <p:cViewPr>
        <p:scale>
          <a:sx n="108" d="100"/>
          <a:sy n="108" d="100"/>
        </p:scale>
        <p:origin x="73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ne, Mr. Sai Swaroop" userId="S::sm53862n@pace.edu::1c6e64bd-5e0a-4e52-98dd-612a6c4ad5a7" providerId="AD" clId="Web-{87CAC5EE-68FF-81BC-3D27-A57E2A71BAED}"/>
    <pc:docChg chg="modSld">
      <pc:chgData name="Manne, Mr. Sai Swaroop" userId="S::sm53862n@pace.edu::1c6e64bd-5e0a-4e52-98dd-612a6c4ad5a7" providerId="AD" clId="Web-{87CAC5EE-68FF-81BC-3D27-A57E2A71BAED}" dt="2024-12-13T17:45:48.098" v="142" actId="1076"/>
      <pc:docMkLst>
        <pc:docMk/>
      </pc:docMkLst>
      <pc:sldChg chg="modSp">
        <pc:chgData name="Manne, Mr. Sai Swaroop" userId="S::sm53862n@pace.edu::1c6e64bd-5e0a-4e52-98dd-612a6c4ad5a7" providerId="AD" clId="Web-{87CAC5EE-68FF-81BC-3D27-A57E2A71BAED}" dt="2024-12-13T17:45:48.098" v="142" actId="1076"/>
        <pc:sldMkLst>
          <pc:docMk/>
          <pc:sldMk cId="0" sldId="256"/>
        </pc:sldMkLst>
        <pc:spChg chg="mod">
          <ac:chgData name="Manne, Mr. Sai Swaroop" userId="S::sm53862n@pace.edu::1c6e64bd-5e0a-4e52-98dd-612a6c4ad5a7" providerId="AD" clId="Web-{87CAC5EE-68FF-81BC-3D27-A57E2A71BAED}" dt="2024-12-13T17:45:48.098" v="142" actId="1076"/>
          <ac:spMkLst>
            <pc:docMk/>
            <pc:sldMk cId="0" sldId="256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9B482E8-6E0E-1B4F-B1FD-C69DB9E858D9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318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63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35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957994"/>
            <a:ext cx="8991600" cy="1570894"/>
          </a:xfrm>
          <a:noFill/>
          <a:ln w="38100" cap="sq">
            <a:solidFill>
              <a:schemeClr val="tx1"/>
            </a:solidFill>
            <a:miter lim="800000"/>
          </a:ln>
          <a:effectLst>
            <a:glow rad="247052">
              <a:schemeClr val="accent1">
                <a:lumMod val="20000"/>
                <a:lumOff val="80000"/>
                <a:alpha val="32000"/>
              </a:schemeClr>
            </a:glow>
            <a:reflection stA="0" endPos="55059" dist="50800" dir="5400000" sy="-100000" algn="bl" rotWithShape="0"/>
          </a:effectLst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CARE PORTAL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974" y="3595325"/>
            <a:ext cx="9404039" cy="275285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200" b="1" i="1" u="sng" dirty="0">
                <a:solidFill>
                  <a:srgbClr val="FFFFFF"/>
                </a:solidFill>
                <a:latin typeface="Times New Roman"/>
                <a:cs typeface="Times New Roman"/>
              </a:rPr>
              <a:t>TEAM MEMBERS </a:t>
            </a:r>
          </a:p>
          <a:p>
            <a:pPr algn="l"/>
            <a:r>
              <a:rPr lang="en-US"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1.Kavya Sri Myakala-U01948981</a:t>
            </a:r>
          </a:p>
          <a:p>
            <a:pPr algn="l"/>
            <a:r>
              <a:rPr lang="en-US" sz="3200" b="1" dirty="0">
                <a:latin typeface="Times New Roman"/>
                <a:cs typeface="Times New Roman"/>
              </a:rPr>
              <a:t>2.Sai Swaroop Manne -U01952611</a:t>
            </a:r>
            <a:endParaRPr lang="en-US" sz="3200" dirty="0">
              <a:solidFill>
                <a:srgbClr val="FFFFFF"/>
              </a:solidFill>
              <a:latin typeface="Gill Sans MT"/>
              <a:ea typeface="+mn-lt"/>
              <a:cs typeface="Times New Roman"/>
            </a:endParaRPr>
          </a:p>
          <a:p>
            <a:pPr algn="l"/>
            <a:r>
              <a:rPr lang="en-US" sz="3200" b="1" dirty="0">
                <a:latin typeface="Times New Roman"/>
                <a:cs typeface="Times New Roman"/>
              </a:rPr>
              <a:t>3.Venkat Sai </a:t>
            </a:r>
            <a:r>
              <a:rPr lang="en-US" sz="3200" b="1" err="1">
                <a:latin typeface="Times New Roman"/>
                <a:cs typeface="Times New Roman"/>
              </a:rPr>
              <a:t>Pallapu</a:t>
            </a:r>
            <a:r>
              <a:rPr lang="en-US" sz="3200" b="1" dirty="0">
                <a:latin typeface="Times New Roman"/>
                <a:cs typeface="Times New Roman"/>
              </a:rPr>
              <a:t> -U01880442</a:t>
            </a:r>
          </a:p>
          <a:p>
            <a:pPr algn="l"/>
            <a:r>
              <a:rPr lang="en-US" sz="3200" b="1" dirty="0">
                <a:latin typeface="Times New Roman"/>
                <a:cs typeface="Times New Roman"/>
              </a:rPr>
              <a:t>4.Mahalakshmi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600" b="1" err="1">
                <a:latin typeface="Times New Roman"/>
                <a:cs typeface="Times New Roman"/>
              </a:rPr>
              <a:t>Nagineni</a:t>
            </a:r>
            <a:r>
              <a:rPr lang="en-US" sz="3600" b="1" dirty="0">
                <a:latin typeface="Times New Roman"/>
                <a:cs typeface="Times New Roman"/>
              </a:rPr>
              <a:t> -U01925722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8525" y="488315"/>
            <a:ext cx="2200910" cy="516890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</a:rPr>
              <a:t>Sign up</a:t>
            </a:r>
          </a:p>
        </p:txBody>
      </p:sp>
      <p:pic>
        <p:nvPicPr>
          <p:cNvPr id="4" name="Picture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725" y="1588770"/>
            <a:ext cx="10938510" cy="19411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1670030" y="368363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2909506" y="271463"/>
            <a:ext cx="6801612" cy="872340"/>
          </a:xfrm>
          <a:solidFill>
            <a:schemeClr val="accent2">
              <a:lumMod val="50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&amp; DISADVANTAGES</a:t>
            </a:r>
          </a:p>
        </p:txBody>
      </p:sp>
      <p:sp useBgFill="1"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337820" y="1525270"/>
            <a:ext cx="11206480" cy="4218305"/>
          </a:xfrm>
          <a:ln>
            <a:noFill/>
          </a:ln>
        </p:spPr>
        <p:txBody>
          <a:bodyPr>
            <a:noAutofit/>
          </a:bodyPr>
          <a:lstStyle/>
          <a:p>
            <a:pPr lvl="1" algn="just">
              <a:buSzTx/>
              <a:buFont typeface="Arial" panose="020B0604020202020204" pitchFamily="34" charset="0"/>
            </a:pPr>
            <a:r>
              <a:rPr lang="en-US" sz="2400" b="1" dirty="0">
                <a:solidFill>
                  <a:schemeClr val="bg1"/>
                </a:solidFill>
                <a:latin typeface="Times New Roman Bold" panose="02020603050405020304" charset="0"/>
                <a:cs typeface="Times New Roman Bold" panose="02020603050405020304" charset="0"/>
              </a:rPr>
              <a:t>Advantages: </a:t>
            </a:r>
          </a:p>
          <a:p>
            <a:pPr marL="800100" lvl="1" indent="-342900" algn="just"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	Easier accessibility of patient’s records </a:t>
            </a:r>
          </a:p>
          <a:p>
            <a:pPr marL="800100" lvl="1" indent="-342900" algn="just"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	Faster access to the patient. </a:t>
            </a:r>
          </a:p>
          <a:p>
            <a:pPr marL="800100" lvl="1" indent="-342900" algn="just"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        Appointment scheduling</a:t>
            </a:r>
          </a:p>
          <a:p>
            <a:pPr marL="800100" lvl="1" indent="-342900" algn="just"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	Tools to manage conditions</a:t>
            </a:r>
          </a:p>
          <a:p>
            <a:pPr marL="800100" lvl="1" indent="-342900" algn="just"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	Better experience for patients</a:t>
            </a:r>
          </a:p>
          <a:p>
            <a:pPr lvl="1" algn="just">
              <a:buSzTx/>
              <a:buFont typeface="Arial" panose="020B0604020202020204" pitchFamily="34" charset="0"/>
            </a:pPr>
            <a:r>
              <a:rPr lang="en-US" sz="2400" b="1" dirty="0">
                <a:solidFill>
                  <a:schemeClr val="bg1"/>
                </a:solidFill>
                <a:latin typeface="Times New Roman Bold" panose="02020603050405020304" charset="0"/>
                <a:cs typeface="Times New Roman Bold" panose="02020603050405020304" charset="0"/>
              </a:rPr>
              <a:t>Disadvantages:</a:t>
            </a:r>
          </a:p>
          <a:p>
            <a:pPr marL="800100" lvl="1" indent="-342900" algn="just"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	Security breaches</a:t>
            </a:r>
          </a:p>
          <a:p>
            <a:pPr marL="800100" lvl="1" indent="-342900" algn="just"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	Harder to use for people with disabilities </a:t>
            </a:r>
          </a:p>
          <a:p>
            <a:pPr marL="800100" lvl="1" indent="-342900" algn="just"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        Technical glitches might shut down the system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579245" y="99885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blue medical background with icons&#10;&#10;Description automatically generated with medium confidence"/>
          <p:cNvPicPr>
            <a:picLocks noChangeAspect="1"/>
          </p:cNvPicPr>
          <p:nvPr/>
        </p:nvPicPr>
        <p:blipFill rotWithShape="1">
          <a:blip r:embed="rId2"/>
          <a:srcRect t="740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774065" y="1638935"/>
            <a:ext cx="3749675" cy="36328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3000" kern="1200" cap="all" spc="200" baseline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420995" y="142875"/>
            <a:ext cx="5491480" cy="6558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Emergence of health care portals plays a pivot role in improving patient access to medical services and enhancing care  management </a:t>
            </a:r>
          </a:p>
          <a:p>
            <a:pPr marL="28575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health care portal is an integrated web-based platform that connects patients, doctors and pharmacies to streamline healthcare delivery. It offers secure access to personal medical history and appointment scheduling. </a:t>
            </a:r>
          </a:p>
          <a:p>
            <a:pPr marL="28575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developed to improve patient outcomes, streamline healthcare delivery and increase overall efficiency of health care services.</a:t>
            </a:r>
          </a:p>
          <a:p>
            <a:pPr marL="285750" indent="-2286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2909506" y="271463"/>
            <a:ext cx="6801612" cy="872340"/>
          </a:xfrm>
          <a:solidFill>
            <a:schemeClr val="accent2">
              <a:lumMod val="50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GOALS AND OBJECTIVE </a:t>
            </a:r>
          </a:p>
        </p:txBody>
      </p:sp>
      <p:sp useBgFill="1"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337820" y="1525270"/>
            <a:ext cx="11206480" cy="4218305"/>
          </a:xfrm>
          <a:ln>
            <a:noFill/>
          </a:ln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primary goal of a healthcare portal is to empower the patients with greater control over their health information and access to care.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portal the patients can share their medical records, they can schedule doctor appointments from the convenience of their homes.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 care portals are a vital component of modern healthcare systems as it provides user-friendly and secure platform to access and manage healthcare information to the patients, doctors and an admin.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579245" y="99885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2909506" y="271463"/>
            <a:ext cx="6801612" cy="872340"/>
          </a:xfrm>
          <a:solidFill>
            <a:schemeClr val="accent2">
              <a:lumMod val="5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</a:p>
        </p:txBody>
      </p:sp>
      <p:sp useBgFill="1"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337820" y="1525270"/>
            <a:ext cx="11206480" cy="4218305"/>
          </a:xfrm>
          <a:ln>
            <a:noFill/>
          </a:ln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Insertion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We are inserting user’s medical history data, the available pharmacies and the doctors data by admin to book the slot.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Deletion: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can delete the doctors data if doctor is not available and the pharmacies data if the medicines are not avilable to the user/patient.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Retrieval: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are retrieving the different kind of data like doctor and pharmacies slots for the user and the medical history to the doctor.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910" y="1370965"/>
            <a:ext cx="3395345" cy="34080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3000" kern="1200" cap="all" spc="200" baseline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36395" y="3822065"/>
            <a:ext cx="1871980" cy="182245"/>
          </a:xfrm>
        </p:spPr>
        <p:txBody>
          <a:bodyPr vert="horz" lIns="91440" tIns="45720" rIns="91440" bIns="45720" rtlCol="0" anchor="ctr">
            <a:normAutofit fontScale="25000"/>
          </a:bodyPr>
          <a:lstStyle/>
          <a:p>
            <a:pPr marL="57150" algn="l">
              <a:lnSpc>
                <a:spcPct val="90000"/>
              </a:lnSpc>
              <a:buFont typeface="Arial" panose="020B0604020202020204" pitchFamily="34" charset="0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3" name="Picture 25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935" y="200025"/>
            <a:ext cx="7248525" cy="64573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910" y="1370965"/>
            <a:ext cx="3303270" cy="321183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3000" kern="1200" cap="all" spc="200" baseline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36395" y="3822065"/>
            <a:ext cx="1871980" cy="182245"/>
          </a:xfrm>
        </p:spPr>
        <p:txBody>
          <a:bodyPr vert="horz" lIns="91440" tIns="45720" rIns="91440" bIns="45720" rtlCol="0" anchor="ctr">
            <a:normAutofit fontScale="25000"/>
          </a:bodyPr>
          <a:lstStyle/>
          <a:p>
            <a:pPr marL="57150" algn="l">
              <a:lnSpc>
                <a:spcPct val="90000"/>
              </a:lnSpc>
              <a:buFont typeface="Arial" panose="020B0604020202020204" pitchFamily="34" charset="0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030" y="251460"/>
            <a:ext cx="7799705" cy="60813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320" y="465455"/>
            <a:ext cx="2200910" cy="516890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</a:rPr>
              <a:t>Doctor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-157" t="8164" b="4915"/>
          <a:stretch>
            <a:fillRect/>
          </a:stretch>
        </p:blipFill>
        <p:spPr>
          <a:xfrm>
            <a:off x="196850" y="1263015"/>
            <a:ext cx="11495405" cy="538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320" y="465455"/>
            <a:ext cx="2200910" cy="516890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 l="233" t="8106" b="4939"/>
          <a:stretch>
            <a:fillRect/>
          </a:stretch>
        </p:blipFill>
        <p:spPr>
          <a:xfrm>
            <a:off x="532765" y="1203325"/>
            <a:ext cx="11127105" cy="529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320" y="465455"/>
            <a:ext cx="2200910" cy="516890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</a:rPr>
              <a:t>ADMIN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 l="421" t="7956" b="3867"/>
          <a:stretch>
            <a:fillRect/>
          </a:stretch>
        </p:blipFill>
        <p:spPr>
          <a:xfrm>
            <a:off x="664845" y="1106805"/>
            <a:ext cx="10862945" cy="552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1996</Words>
  <Application>Microsoft Office PowerPoint</Application>
  <PresentationFormat>Widescreen</PresentationFormat>
  <Paragraphs>58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Parcel</vt:lpstr>
      <vt:lpstr>HEALTH CARE PORTAL</vt:lpstr>
      <vt:lpstr>abstract</vt:lpstr>
      <vt:lpstr>GOALS AND OBJECTIVE </vt:lpstr>
      <vt:lpstr>OPERATIONS</vt:lpstr>
      <vt:lpstr>FLOW CHART</vt:lpstr>
      <vt:lpstr>Database schema</vt:lpstr>
      <vt:lpstr>Doctor</vt:lpstr>
      <vt:lpstr>User</vt:lpstr>
      <vt:lpstr>ADMIN</vt:lpstr>
      <vt:lpstr>Sign up</vt:lpstr>
      <vt:lpstr>ADVANTAGES &amp; DISADVANTAGES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CARE PORTAL</dc:title>
  <dc:creator>Budagam, Ms. Saidivyasree</dc:creator>
  <cp:lastModifiedBy>Rithika Gongalla</cp:lastModifiedBy>
  <cp:revision>56</cp:revision>
  <dcterms:created xsi:type="dcterms:W3CDTF">2023-12-16T16:19:55Z</dcterms:created>
  <dcterms:modified xsi:type="dcterms:W3CDTF">2024-12-13T17:45:51Z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1033-5.6.0.8082</vt:lpwstr>
  </property>
</Properties>
</file>